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4" r:id="rId8"/>
    <p:sldId id="266" r:id="rId9"/>
    <p:sldId id="268" r:id="rId10"/>
    <p:sldId id="269" r:id="rId11"/>
    <p:sldId id="270" r:id="rId12"/>
  </p:sldIdLst>
  <p:sldSz cx="18288000" cy="10287000"/>
  <p:notesSz cx="6858000" cy="9144000"/>
  <p:embeddedFontLst>
    <p:embeddedFont>
      <p:font typeface="Roboto" charset="0"/>
      <p:regular r:id="rId13"/>
    </p:embeddedFont>
    <p:embeddedFont>
      <p:font typeface="Calibri" pitchFamily="34" charset="0"/>
      <p:regular r:id="rId14"/>
      <p:bold r:id="rId15"/>
      <p:italic r:id="rId16"/>
      <p:boldItalic r:id="rId17"/>
    </p:embeddedFont>
    <p:embeddedFont>
      <p:font typeface="Open Sans Light" charset="0"/>
      <p:regular r:id="rId18"/>
    </p:embeddedFont>
    <p:embeddedFont>
      <p:font typeface="Open Sans Light Bold" charset="0"/>
      <p:regular r:id="rId19"/>
    </p:embeddedFont>
    <p:embeddedFont>
      <p:font typeface="Franklin Gothic Book"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54" d="100"/>
          <a:sy n="54" d="100"/>
        </p:scale>
        <p:origin x="-2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0" y="6890898"/>
            <a:ext cx="18288000" cy="6792204"/>
            <a:chOff x="0" y="0"/>
            <a:chExt cx="6186311" cy="2297610"/>
          </a:xfrm>
        </p:grpSpPr>
        <p:sp>
          <p:nvSpPr>
            <p:cNvPr id="3" name="Freeform 3"/>
            <p:cNvSpPr/>
            <p:nvPr/>
          </p:nvSpPr>
          <p:spPr>
            <a:xfrm>
              <a:off x="0" y="0"/>
              <a:ext cx="6186311" cy="2297610"/>
            </a:xfrm>
            <a:custGeom>
              <a:avLst/>
              <a:gdLst/>
              <a:ahLst/>
              <a:cxnLst/>
              <a:rect l="l" t="t" r="r" b="b"/>
              <a:pathLst>
                <a:path w="6186311" h="2297610">
                  <a:moveTo>
                    <a:pt x="6061851" y="2297610"/>
                  </a:moveTo>
                  <a:lnTo>
                    <a:pt x="124460" y="2297610"/>
                  </a:lnTo>
                  <a:cubicBezTo>
                    <a:pt x="55880" y="2297610"/>
                    <a:pt x="0" y="2241730"/>
                    <a:pt x="0" y="2173150"/>
                  </a:cubicBezTo>
                  <a:lnTo>
                    <a:pt x="0" y="124460"/>
                  </a:lnTo>
                  <a:cubicBezTo>
                    <a:pt x="0" y="55880"/>
                    <a:pt x="55880" y="0"/>
                    <a:pt x="124460" y="0"/>
                  </a:cubicBezTo>
                  <a:lnTo>
                    <a:pt x="6061851" y="0"/>
                  </a:lnTo>
                  <a:cubicBezTo>
                    <a:pt x="6130431" y="0"/>
                    <a:pt x="6186311" y="55880"/>
                    <a:pt x="6186311" y="124460"/>
                  </a:cubicBezTo>
                  <a:lnTo>
                    <a:pt x="6186311" y="2173150"/>
                  </a:lnTo>
                  <a:cubicBezTo>
                    <a:pt x="6186311" y="2241730"/>
                    <a:pt x="6130431" y="2297610"/>
                    <a:pt x="6061851" y="2297610"/>
                  </a:cubicBezTo>
                  <a:close/>
                </a:path>
              </a:pathLst>
            </a:custGeom>
            <a:solidFill>
              <a:srgbClr val="F6D8B6"/>
            </a:solidFill>
          </p:spPr>
        </p:sp>
      </p:grpSp>
      <p:grpSp>
        <p:nvGrpSpPr>
          <p:cNvPr id="4" name="Group 4"/>
          <p:cNvGrpSpPr>
            <a:grpSpLocks noChangeAspect="1"/>
          </p:cNvGrpSpPr>
          <p:nvPr/>
        </p:nvGrpSpPr>
        <p:grpSpPr>
          <a:xfrm>
            <a:off x="1028700" y="1028700"/>
            <a:ext cx="5486400" cy="8229600"/>
            <a:chOff x="0" y="0"/>
            <a:chExt cx="6350000" cy="9525000"/>
          </a:xfrm>
        </p:grpSpPr>
        <p:sp>
          <p:nvSpPr>
            <p:cNvPr id="5" name="Freeform 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cstate="print"/>
              <a:stretch>
                <a:fillRect l="-62500" r="-62500"/>
              </a:stretch>
            </a:blipFill>
          </p:spPr>
        </p:sp>
      </p:grpSp>
      <p:grpSp>
        <p:nvGrpSpPr>
          <p:cNvPr id="6" name="Group 6"/>
          <p:cNvGrpSpPr/>
          <p:nvPr/>
        </p:nvGrpSpPr>
        <p:grpSpPr>
          <a:xfrm>
            <a:off x="16850619" y="738377"/>
            <a:ext cx="817361" cy="822954"/>
            <a:chOff x="0" y="0"/>
            <a:chExt cx="1089815" cy="1097272"/>
          </a:xfrm>
        </p:grpSpPr>
        <p:pic>
          <p:nvPicPr>
            <p:cNvPr id="7" name="Picture 7"/>
            <p:cNvPicPr>
              <a:picLocks noChangeAspect="1"/>
            </p:cNvPicPr>
            <p:nvPr/>
          </p:nvPicPr>
          <p:blipFill>
            <a:blip r:embed="rId3" cstate="print"/>
            <a:srcRect l="401" r="401"/>
            <a:stretch>
              <a:fillRect/>
            </a:stretch>
          </p:blipFill>
          <p:spPr>
            <a:xfrm>
              <a:off x="0" y="0"/>
              <a:ext cx="1089815" cy="1097272"/>
            </a:xfrm>
            <a:prstGeom prst="rect">
              <a:avLst/>
            </a:prstGeom>
          </p:spPr>
        </p:pic>
        <p:sp>
          <p:nvSpPr>
            <p:cNvPr id="8" name="TextBox 8"/>
            <p:cNvSpPr txBox="1"/>
            <p:nvPr/>
          </p:nvSpPr>
          <p:spPr>
            <a:xfrm>
              <a:off x="218035" y="320354"/>
              <a:ext cx="729946" cy="453390"/>
            </a:xfrm>
            <a:prstGeom prst="rect">
              <a:avLst/>
            </a:prstGeom>
          </p:spPr>
          <p:txBody>
            <a:bodyPr lIns="0" tIns="0" rIns="0" bIns="0" rtlCol="0" anchor="t">
              <a:spAutoFit/>
            </a:bodyPr>
            <a:lstStyle/>
            <a:p>
              <a:pPr marL="0" lvl="0" indent="0" algn="ctr">
                <a:lnSpc>
                  <a:spcPts val="2730"/>
                </a:lnSpc>
              </a:pPr>
              <a:r>
                <a:rPr lang="en-US" sz="2100" spc="-63">
                  <a:solidFill>
                    <a:srgbClr val="E45F14"/>
                  </a:solidFill>
                  <a:latin typeface="Roboto"/>
                </a:rPr>
                <a:t>01</a:t>
              </a:r>
            </a:p>
          </p:txBody>
        </p:sp>
      </p:grpSp>
      <p:sp>
        <p:nvSpPr>
          <p:cNvPr id="9" name="TextBox 9"/>
          <p:cNvSpPr txBox="1"/>
          <p:nvPr/>
        </p:nvSpPr>
        <p:spPr>
          <a:xfrm>
            <a:off x="7685241" y="4054572"/>
            <a:ext cx="9165378" cy="1447701"/>
          </a:xfrm>
          <a:prstGeom prst="rect">
            <a:avLst/>
          </a:prstGeom>
        </p:spPr>
        <p:txBody>
          <a:bodyPr lIns="0" tIns="0" rIns="0" bIns="0" rtlCol="0" anchor="t">
            <a:spAutoFit/>
          </a:bodyPr>
          <a:lstStyle/>
          <a:p>
            <a:pPr>
              <a:lnSpc>
                <a:spcPts val="11000"/>
              </a:lnSpc>
            </a:pPr>
            <a:endParaRPr/>
          </a:p>
        </p:txBody>
      </p:sp>
      <p:sp>
        <p:nvSpPr>
          <p:cNvPr id="10" name="TextBox 10"/>
          <p:cNvSpPr txBox="1"/>
          <p:nvPr/>
        </p:nvSpPr>
        <p:spPr>
          <a:xfrm>
            <a:off x="7891346" y="3605753"/>
            <a:ext cx="7824639" cy="1537747"/>
          </a:xfrm>
          <a:prstGeom prst="rect">
            <a:avLst/>
          </a:prstGeom>
        </p:spPr>
        <p:txBody>
          <a:bodyPr lIns="0" tIns="0" rIns="0" bIns="0" rtlCol="0" anchor="t">
            <a:spAutoFit/>
          </a:bodyPr>
          <a:lstStyle/>
          <a:p>
            <a:pPr algn="ctr">
              <a:lnSpc>
                <a:spcPts val="6116"/>
              </a:lnSpc>
            </a:pPr>
            <a:r>
              <a:rPr lang="en-US" sz="4368">
                <a:solidFill>
                  <a:srgbClr val="000000"/>
                </a:solidFill>
                <a:latin typeface="Open Sans Light"/>
              </a:rPr>
              <a:t>Қ.Б. Жарыбаев-тың Қазақстан </a:t>
            </a:r>
          </a:p>
          <a:p>
            <a:pPr algn="ctr">
              <a:lnSpc>
                <a:spcPts val="6116"/>
              </a:lnSpc>
            </a:pPr>
            <a:r>
              <a:rPr lang="en-US" sz="4368">
                <a:solidFill>
                  <a:srgbClr val="000000"/>
                </a:solidFill>
                <a:latin typeface="Open Sans Light"/>
              </a:rPr>
              <a:t>психологиясына қосқан үлесі </a:t>
            </a:r>
          </a:p>
        </p:txBody>
      </p:sp>
      <p:sp>
        <p:nvSpPr>
          <p:cNvPr id="11" name="TextBox 11"/>
          <p:cNvSpPr txBox="1"/>
          <p:nvPr/>
        </p:nvSpPr>
        <p:spPr>
          <a:xfrm>
            <a:off x="11260036" y="7397109"/>
            <a:ext cx="4705499" cy="574196"/>
          </a:xfrm>
          <a:prstGeom prst="rect">
            <a:avLst/>
          </a:prstGeom>
        </p:spPr>
        <p:txBody>
          <a:bodyPr lIns="0" tIns="0" rIns="0" bIns="0" rtlCol="0" anchor="t">
            <a:spAutoFit/>
          </a:bodyPr>
          <a:lstStyle/>
          <a:p>
            <a:pPr algn="ctr">
              <a:lnSpc>
                <a:spcPts val="4759"/>
              </a:lnSpc>
            </a:pPr>
            <a:r>
              <a:rPr lang="en-US" sz="3399" dirty="0" smtClean="0">
                <a:solidFill>
                  <a:srgbClr val="000000"/>
                </a:solidFill>
                <a:latin typeface="Open Sans Light"/>
              </a:rPr>
              <a:t> </a:t>
            </a:r>
            <a:r>
              <a:rPr lang="kk-KZ" sz="3399" dirty="0" smtClean="0">
                <a:solidFill>
                  <a:srgbClr val="000000"/>
                </a:solidFill>
                <a:latin typeface="Open Sans Light"/>
              </a:rPr>
              <a:t>Тоқсанбаева Н.Қ.</a:t>
            </a:r>
            <a:endParaRPr lang="en-US" sz="3399" dirty="0">
              <a:solidFill>
                <a:srgbClr val="000000"/>
              </a:solidFill>
              <a:latin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876300"/>
            <a:ext cx="15621000" cy="3539430"/>
          </a:xfrm>
          <a:prstGeom prst="rect">
            <a:avLst/>
          </a:prstGeom>
        </p:spPr>
        <p:txBody>
          <a:bodyPr wrap="square">
            <a:spAutoFit/>
          </a:bodyPr>
          <a:lstStyle/>
          <a:p>
            <a:pPr algn="ctr"/>
            <a:r>
              <a:rPr lang="ru-RU" sz="2800" dirty="0" err="1" smtClean="0">
                <a:latin typeface="Times New Roman" pitchFamily="18" charset="0"/>
                <a:cs typeface="Times New Roman" pitchFamily="18" charset="0"/>
              </a:rPr>
              <a:t>Жарықбаев Құбығұл Бозайұлы </a:t>
            </a:r>
            <a:r>
              <a:rPr lang="ru-RU" sz="2800" dirty="0" smtClean="0">
                <a:latin typeface="Times New Roman" pitchFamily="18" charset="0"/>
                <a:cs typeface="Times New Roman" pitchFamily="18" charset="0"/>
              </a:rPr>
              <a:t>(1929) – «психология» </a:t>
            </a:r>
            <a:r>
              <a:rPr lang="ru-RU" sz="2800" dirty="0" err="1" smtClean="0">
                <a:latin typeface="Times New Roman" pitchFamily="18" charset="0"/>
                <a:cs typeface="Times New Roman" pitchFamily="18" charset="0"/>
              </a:rPr>
              <a:t>оқулығын жоғарғы оқу орындарына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оқулық ретінде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басылымға береді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Алматы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Білім</a:t>
            </a:r>
            <a:r>
              <a:rPr lang="ru-RU" sz="2800" dirty="0" smtClean="0">
                <a:latin typeface="Times New Roman" pitchFamily="18" charset="0"/>
                <a:cs typeface="Times New Roman" pitchFamily="18" charset="0"/>
              </a:rPr>
              <a:t>, 1994, 271бет.). </a:t>
            </a:r>
            <a:r>
              <a:rPr lang="ru-RU" sz="2800" dirty="0" err="1" smtClean="0">
                <a:latin typeface="Times New Roman" pitchFamily="18" charset="0"/>
                <a:cs typeface="Times New Roman" pitchFamily="18" charset="0"/>
              </a:rPr>
              <a:t>Кітап</a:t>
            </a:r>
            <a:r>
              <a:rPr lang="ru-RU" sz="2800" dirty="0" smtClean="0">
                <a:latin typeface="Times New Roman" pitchFamily="18" charset="0"/>
                <a:cs typeface="Times New Roman" pitchFamily="18" charset="0"/>
              </a:rPr>
              <a:t>, 5 </a:t>
            </a:r>
            <a:r>
              <a:rPr lang="ru-RU" sz="2800" dirty="0" err="1" smtClean="0">
                <a:latin typeface="Times New Roman" pitchFamily="18" charset="0"/>
                <a:cs typeface="Times New Roman" pitchFamily="18" charset="0"/>
              </a:rPr>
              <a:t>бөлімнен</a:t>
            </a:r>
            <a:r>
              <a:rPr lang="ru-RU" sz="2800" dirty="0" smtClean="0">
                <a:latin typeface="Times New Roman" pitchFamily="18" charset="0"/>
                <a:cs typeface="Times New Roman" pitchFamily="18" charset="0"/>
              </a:rPr>
              <a:t>, 17 </a:t>
            </a:r>
            <a:r>
              <a:rPr lang="ru-RU" sz="2800" dirty="0" err="1" smtClean="0">
                <a:latin typeface="Times New Roman" pitchFamily="18" charset="0"/>
                <a:cs typeface="Times New Roman" pitchFamily="18" charset="0"/>
              </a:rPr>
              <a:t>тараудан</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78 </a:t>
            </a:r>
            <a:r>
              <a:rPr lang="ru-RU" sz="2800" dirty="0" err="1" smtClean="0">
                <a:latin typeface="Times New Roman" pitchFamily="18" charset="0"/>
                <a:cs typeface="Times New Roman" pitchFamily="18" charset="0"/>
              </a:rPr>
              <a:t>парагрофтен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тұрды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«Психологияның жалпы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сұрақтары» деген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бөлімде </a:t>
            </a: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зат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әдіс, тапсырма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психологияның маңызы», </a:t>
            </a:r>
            <a:r>
              <a:rPr lang="ru-RU" sz="2800" dirty="0" smtClean="0">
                <a:latin typeface="Times New Roman" pitchFamily="18" charset="0"/>
                <a:cs typeface="Times New Roman" pitchFamily="18" charset="0"/>
              </a:rPr>
              <a:t>«ми </a:t>
            </a:r>
            <a:r>
              <a:rPr lang="ru-RU" sz="2800" dirty="0" err="1" smtClean="0">
                <a:latin typeface="Times New Roman" pitchFamily="18" charset="0"/>
                <a:cs typeface="Times New Roman" pitchFamily="18" charset="0"/>
              </a:rPr>
              <a:t>және психикика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психологияның дамуы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және пайда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болуы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және </a:t>
            </a:r>
            <a:r>
              <a:rPr lang="ru-RU" sz="2800" dirty="0" smtClean="0">
                <a:latin typeface="Times New Roman" pitchFamily="18" charset="0"/>
                <a:cs typeface="Times New Roman" pitchFamily="18" charset="0"/>
              </a:rPr>
              <a:t>т.б. </a:t>
            </a:r>
            <a:r>
              <a:rPr lang="ru-RU" sz="2800" dirty="0" err="1" smtClean="0">
                <a:latin typeface="Times New Roman" pitchFamily="18" charset="0"/>
                <a:cs typeface="Times New Roman" pitchFamily="18" charset="0"/>
              </a:rPr>
              <a:t>Мұнда аймақтық тақырыптар, қазақ тіліндегі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туындылар</a:t>
            </a:r>
            <a:r>
              <a:rPr lang="ru-RU" sz="2800" dirty="0" smtClean="0">
                <a:latin typeface="Times New Roman" pitchFamily="18" charset="0"/>
                <a:cs typeface="Times New Roman" pitchFamily="18" charset="0"/>
              </a:rPr>
              <a:t>, этнопсихология </a:t>
            </a:r>
            <a:r>
              <a:rPr lang="ru-RU" sz="2800" dirty="0" err="1" smtClean="0">
                <a:latin typeface="Times New Roman" pitchFamily="18" charset="0"/>
                <a:cs typeface="Times New Roman" pitchFamily="18" charset="0"/>
              </a:rPr>
              <a:t>және тарихи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психологиялар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жайлы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айтылған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«Тұлға және іс-әрекет» атты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екінші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бөлімде әртүрлі психологиялық аспектілердің ерекшелігін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және іс-әрекетін қарастырады (мақсат, іс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қимыл, функциональды</a:t>
            </a:r>
            <a:r>
              <a:rPr lang="ru-RU" sz="2800" dirty="0" smtClean="0">
                <a:latin typeface="Times New Roman" pitchFamily="18" charset="0"/>
                <a:cs typeface="Times New Roman" pitchFamily="18" charset="0"/>
              </a:rPr>
              <a:t> структура </a:t>
            </a:r>
            <a:r>
              <a:rPr lang="ru-RU" sz="2800" dirty="0" err="1" smtClean="0">
                <a:latin typeface="Times New Roman" pitchFamily="18" charset="0"/>
                <a:cs typeface="Times New Roman" pitchFamily="18" charset="0"/>
              </a:rPr>
              <a:t>ерекшелігі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және </a:t>
            </a:r>
            <a:r>
              <a:rPr lang="ru-RU" sz="2800" dirty="0" smtClean="0">
                <a:latin typeface="Times New Roman" pitchFamily="18" charset="0"/>
                <a:cs typeface="Times New Roman" pitchFamily="18" charset="0"/>
              </a:rPr>
              <a:t>т.с.с.).</a:t>
            </a:r>
            <a:endParaRPr lang="ru-RU" sz="2800" dirty="0">
              <a:latin typeface="Times New Roman" pitchFamily="18" charset="0"/>
              <a:cs typeface="Times New Roman" pitchFamily="18" charset="0"/>
            </a:endParaRPr>
          </a:p>
        </p:txBody>
      </p:sp>
      <p:pic>
        <p:nvPicPr>
          <p:cNvPr id="2050" name="Picture 2" descr="https://old.qazdauiri.kz/wp-content/uploads/2017/07/qubugul-315x420.jpg"/>
          <p:cNvPicPr>
            <a:picLocks noChangeAspect="1" noChangeArrowheads="1"/>
          </p:cNvPicPr>
          <p:nvPr/>
        </p:nvPicPr>
        <p:blipFill>
          <a:blip r:embed="rId2" cstate="print"/>
          <a:srcRect/>
          <a:stretch>
            <a:fillRect/>
          </a:stretch>
        </p:blipFill>
        <p:spPr bwMode="auto">
          <a:xfrm>
            <a:off x="914400" y="4533900"/>
            <a:ext cx="16154400" cy="54483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647700"/>
            <a:ext cx="11277600" cy="9140964"/>
          </a:xfrm>
          <a:prstGeom prst="rect">
            <a:avLst/>
          </a:prstGeom>
        </p:spPr>
        <p:txBody>
          <a:bodyPr wrap="square">
            <a:spAutoFit/>
          </a:bodyPr>
          <a:lstStyle/>
          <a:p>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Таным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процесі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деген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жалпы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үшінші бөлімде философиялық және психологиялық </a:t>
            </a:r>
            <a:r>
              <a:rPr lang="ru-RU" sz="2800" dirty="0" smtClean="0">
                <a:latin typeface="Times New Roman" pitchFamily="18" charset="0"/>
                <a:cs typeface="Times New Roman" pitchFamily="18" charset="0"/>
              </a:rPr>
              <a:t>аспект </a:t>
            </a:r>
            <a:r>
              <a:rPr lang="ru-RU" sz="2800" dirty="0" err="1" smtClean="0">
                <a:latin typeface="Times New Roman" pitchFamily="18" charset="0"/>
                <a:cs typeface="Times New Roman" pitchFamily="18" charset="0"/>
              </a:rPr>
              <a:t>арқылы сезінуді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және қабылдауды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назар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және ес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ойластыру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сөйлеу және қарым-қатынас жайлы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қарастырады</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Кітаптың төртінші бөлімінде (Тұлғаның эмоциональды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бостандық ортасы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психологияға байланысты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әртүрлі жағдайларды қарастырады.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Мұнда жоғары табиғи сезіммен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кең эмоционалды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процестер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талқыланды.</a:t>
            </a:r>
            <a:endParaRPr lang="ru-RU" sz="28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Соңғы бесінші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бөлімде тұлғаның индивидуальды-психологиялық анализін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қарастырады </a:t>
            </a:r>
            <a:r>
              <a:rPr lang="ru-RU" sz="2800" dirty="0" smtClean="0">
                <a:latin typeface="Times New Roman" pitchFamily="18" charset="0"/>
                <a:cs typeface="Times New Roman" pitchFamily="18" charset="0"/>
              </a:rPr>
              <a:t>(темперамент, </a:t>
            </a:r>
            <a:r>
              <a:rPr lang="ru-RU" sz="2800" dirty="0" err="1" smtClean="0">
                <a:latin typeface="Times New Roman" pitchFamily="18" charset="0"/>
                <a:cs typeface="Times New Roman" pitchFamily="18" charset="0"/>
              </a:rPr>
              <a:t>мінез</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мүмкіндік.</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Кітап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психологиялық бақылауларға және әртүрлі эксперименттеріне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негізгі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өмір қортындыларына </a:t>
            </a:r>
            <a:r>
              <a:rPr lang="ru-RU" sz="2800" dirty="0" smtClean="0">
                <a:latin typeface="Times New Roman" pitchFamily="18" charset="0"/>
                <a:cs typeface="Times New Roman" pitchFamily="18" charset="0"/>
              </a:rPr>
              <a:t>бай, </a:t>
            </a:r>
            <a:r>
              <a:rPr lang="ru-RU" sz="2800" dirty="0" err="1" smtClean="0">
                <a:latin typeface="Times New Roman" pitchFamily="18" charset="0"/>
                <a:cs typeface="Times New Roman" pitchFamily="18" charset="0"/>
              </a:rPr>
              <a:t>оның көпшілігі мектеп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өмірінен және классикалық қазақ әдебиеттерінен алынды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Осылардың ішінде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қазақ әдебиетшілерінің туындылары</a:t>
            </a:r>
            <a:r>
              <a:rPr lang="ru-RU" sz="2800" dirty="0" smtClean="0">
                <a:latin typeface="Times New Roman" pitchFamily="18" charset="0"/>
                <a:cs typeface="Times New Roman" pitchFamily="18" charset="0"/>
              </a:rPr>
              <a:t> (50 </a:t>
            </a:r>
            <a:r>
              <a:rPr lang="ru-RU" sz="2800" dirty="0" err="1" smtClean="0">
                <a:latin typeface="Times New Roman" pitchFamily="18" charset="0"/>
                <a:cs typeface="Times New Roman" pitchFamily="18" charset="0"/>
              </a:rPr>
              <a:t>атау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қазақ ойшылдарының идеялары</a:t>
            </a:r>
            <a:r>
              <a:rPr lang="ru-RU" sz="2800" dirty="0" smtClean="0">
                <a:latin typeface="Times New Roman" pitchFamily="18" charset="0"/>
                <a:cs typeface="Times New Roman" pitchFamily="18" charset="0"/>
              </a:rPr>
              <a:t> (А.</a:t>
            </a:r>
            <a:r>
              <a:rPr lang="ru-RU" sz="2800" dirty="0" err="1" smtClean="0">
                <a:latin typeface="Times New Roman" pitchFamily="18" charset="0"/>
                <a:cs typeface="Times New Roman" pitchFamily="18" charset="0"/>
              </a:rPr>
              <a:t>Құнанбаев</a:t>
            </a:r>
            <a:r>
              <a:rPr lang="ru-RU" sz="2800" dirty="0" smtClean="0">
                <a:latin typeface="Times New Roman" pitchFamily="18" charset="0"/>
                <a:cs typeface="Times New Roman" pitchFamily="18" charset="0"/>
              </a:rPr>
              <a:t>, С.</a:t>
            </a:r>
            <a:r>
              <a:rPr lang="ru-RU" sz="2800" dirty="0" err="1" smtClean="0">
                <a:latin typeface="Times New Roman" pitchFamily="18" charset="0"/>
                <a:cs typeface="Times New Roman" pitchFamily="18" charset="0"/>
              </a:rPr>
              <a:t>Торайғыров</a:t>
            </a:r>
            <a:r>
              <a:rPr lang="ru-RU" sz="2800" dirty="0" smtClean="0">
                <a:latin typeface="Times New Roman" pitchFamily="18" charset="0"/>
                <a:cs typeface="Times New Roman" pitchFamily="18" charset="0"/>
              </a:rPr>
              <a:t>, М.</a:t>
            </a:r>
            <a:r>
              <a:rPr lang="ru-RU" sz="2800" dirty="0" err="1" smtClean="0">
                <a:latin typeface="Times New Roman" pitchFamily="18" charset="0"/>
                <a:cs typeface="Times New Roman" pitchFamily="18" charset="0"/>
              </a:rPr>
              <a:t>Жұмабаев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Ж.Аймаутов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және </a:t>
            </a:r>
            <a:r>
              <a:rPr lang="ru-RU" sz="2800" dirty="0" smtClean="0">
                <a:latin typeface="Times New Roman" pitchFamily="18" charset="0"/>
                <a:cs typeface="Times New Roman" pitchFamily="18" charset="0"/>
              </a:rPr>
              <a:t>т.б.) </a:t>
            </a:r>
            <a:r>
              <a:rPr lang="ru-RU" sz="2800" dirty="0" err="1" smtClean="0">
                <a:latin typeface="Times New Roman" pitchFamily="18" charset="0"/>
                <a:cs typeface="Times New Roman" pitchFamily="18" charset="0"/>
              </a:rPr>
              <a:t>әрине осылардың барлығы кітаптың сапасына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үлкен әсерін тигізді</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1996ж. </a:t>
            </a:r>
            <a:r>
              <a:rPr lang="ru-RU" sz="2800" dirty="0" err="1" smtClean="0">
                <a:latin typeface="Times New Roman" pitchFamily="18" charset="0"/>
                <a:cs typeface="Times New Roman" pitchFamily="18" charset="0"/>
              </a:rPr>
              <a:t>«Қазақстан» баспаханасында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К.Б.Жарықбаевтың</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«Қазақстандағы </a:t>
            </a:r>
            <a:r>
              <a:rPr lang="ru-RU" sz="2800" dirty="0" smtClean="0">
                <a:latin typeface="Times New Roman" pitchFamily="18" charset="0"/>
                <a:cs typeface="Times New Roman" pitchFamily="18" charset="0"/>
              </a:rPr>
              <a:t>психология </a:t>
            </a:r>
            <a:r>
              <a:rPr lang="ru-RU" sz="2800" dirty="0" err="1" smtClean="0">
                <a:latin typeface="Times New Roman" pitchFamily="18" charset="0"/>
                <a:cs typeface="Times New Roman" pitchFamily="18" charset="0"/>
              </a:rPr>
              <a:t>тарихы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атты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еңбегі шықты және ол</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Қазақстандағы психология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тарихы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аймағындағы оның көп жылдық еңбегінің қортындысы болып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табылады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Кітап</a:t>
            </a:r>
            <a:r>
              <a:rPr lang="ru-RU" sz="2800" dirty="0" smtClean="0">
                <a:latin typeface="Times New Roman" pitchFamily="18" charset="0"/>
                <a:cs typeface="Times New Roman" pitchFamily="18" charset="0"/>
              </a:rPr>
              <a:t> 5 </a:t>
            </a:r>
            <a:r>
              <a:rPr lang="ru-RU" sz="2800" dirty="0" err="1" smtClean="0">
                <a:latin typeface="Times New Roman" pitchFamily="18" charset="0"/>
                <a:cs typeface="Times New Roman" pitchFamily="18" charset="0"/>
              </a:rPr>
              <a:t>бөлімнен</a:t>
            </a:r>
            <a:r>
              <a:rPr lang="ru-RU" sz="2800" dirty="0" smtClean="0">
                <a:latin typeface="Times New Roman" pitchFamily="18" charset="0"/>
                <a:cs typeface="Times New Roman" pitchFamily="18" charset="0"/>
              </a:rPr>
              <a:t>, 22 </a:t>
            </a:r>
            <a:r>
              <a:rPr lang="ru-RU" sz="2800" dirty="0" err="1" smtClean="0">
                <a:latin typeface="Times New Roman" pitchFamily="18" charset="0"/>
                <a:cs typeface="Times New Roman" pitchFamily="18" charset="0"/>
              </a:rPr>
              <a:t>параграфтан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тұрады</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1026" name="Picture 2" descr="https://www.kaznu.kz/content/galleryImages/16579/2278_medium.jpg"/>
          <p:cNvPicPr>
            <a:picLocks noChangeAspect="1" noChangeArrowheads="1"/>
          </p:cNvPicPr>
          <p:nvPr/>
        </p:nvPicPr>
        <p:blipFill>
          <a:blip r:embed="rId2" cstate="print"/>
          <a:srcRect/>
          <a:stretch>
            <a:fillRect/>
          </a:stretch>
        </p:blipFill>
        <p:spPr bwMode="auto">
          <a:xfrm>
            <a:off x="11887200" y="2019300"/>
            <a:ext cx="5057775" cy="571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3600211" y="0"/>
            <a:ext cx="5385519" cy="10287000"/>
            <a:chOff x="0" y="0"/>
            <a:chExt cx="1821768" cy="3479800"/>
          </a:xfrm>
        </p:grpSpPr>
        <p:sp>
          <p:nvSpPr>
            <p:cNvPr id="3" name="Freeform 3"/>
            <p:cNvSpPr/>
            <p:nvPr/>
          </p:nvSpPr>
          <p:spPr>
            <a:xfrm>
              <a:off x="0" y="0"/>
              <a:ext cx="1821768" cy="3479800"/>
            </a:xfrm>
            <a:custGeom>
              <a:avLst/>
              <a:gdLst/>
              <a:ahLst/>
              <a:cxnLst/>
              <a:rect l="l" t="t" r="r" b="b"/>
              <a:pathLst>
                <a:path w="1821768" h="3479800">
                  <a:moveTo>
                    <a:pt x="1697308" y="3479800"/>
                  </a:moveTo>
                  <a:lnTo>
                    <a:pt x="124460" y="3479800"/>
                  </a:lnTo>
                  <a:cubicBezTo>
                    <a:pt x="55880" y="3479800"/>
                    <a:pt x="0" y="3423920"/>
                    <a:pt x="0" y="3355340"/>
                  </a:cubicBezTo>
                  <a:lnTo>
                    <a:pt x="0" y="124460"/>
                  </a:lnTo>
                  <a:cubicBezTo>
                    <a:pt x="0" y="55880"/>
                    <a:pt x="55880" y="0"/>
                    <a:pt x="124460" y="0"/>
                  </a:cubicBezTo>
                  <a:lnTo>
                    <a:pt x="1697308" y="0"/>
                  </a:lnTo>
                  <a:cubicBezTo>
                    <a:pt x="1765888" y="0"/>
                    <a:pt x="1821768" y="55880"/>
                    <a:pt x="1821768" y="124460"/>
                  </a:cubicBezTo>
                  <a:lnTo>
                    <a:pt x="1821768" y="3355340"/>
                  </a:lnTo>
                  <a:cubicBezTo>
                    <a:pt x="1821768" y="3423920"/>
                    <a:pt x="1765888" y="3479800"/>
                    <a:pt x="1697308" y="3479800"/>
                  </a:cubicBezTo>
                  <a:close/>
                </a:path>
              </a:pathLst>
            </a:custGeom>
            <a:solidFill>
              <a:srgbClr val="F6D8B6"/>
            </a:solidFill>
          </p:spPr>
        </p:sp>
      </p:grpSp>
      <p:grpSp>
        <p:nvGrpSpPr>
          <p:cNvPr id="4" name="Group 4"/>
          <p:cNvGrpSpPr>
            <a:grpSpLocks noChangeAspect="1"/>
          </p:cNvGrpSpPr>
          <p:nvPr/>
        </p:nvGrpSpPr>
        <p:grpSpPr>
          <a:xfrm>
            <a:off x="11046405" y="1149854"/>
            <a:ext cx="5888076" cy="8832113"/>
            <a:chOff x="0" y="0"/>
            <a:chExt cx="6350000" cy="9525000"/>
          </a:xfrm>
        </p:grpSpPr>
        <p:sp>
          <p:nvSpPr>
            <p:cNvPr id="5" name="Freeform 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cstate="print"/>
              <a:stretch>
                <a:fillRect l="-7692" r="-7692"/>
              </a:stretch>
            </a:blipFill>
          </p:spPr>
        </p:sp>
      </p:grpSp>
      <p:pic>
        <p:nvPicPr>
          <p:cNvPr id="6" name="Picture 6"/>
          <p:cNvPicPr>
            <a:picLocks noChangeAspect="1"/>
          </p:cNvPicPr>
          <p:nvPr/>
        </p:nvPicPr>
        <p:blipFill>
          <a:blip r:embed="rId3" cstate="print"/>
          <a:srcRect/>
          <a:stretch>
            <a:fillRect/>
          </a:stretch>
        </p:blipFill>
        <p:spPr>
          <a:xfrm>
            <a:off x="1028700" y="738377"/>
            <a:ext cx="817361" cy="816339"/>
          </a:xfrm>
          <a:prstGeom prst="rect">
            <a:avLst/>
          </a:prstGeom>
        </p:spPr>
      </p:pic>
      <p:sp>
        <p:nvSpPr>
          <p:cNvPr id="7" name="TextBox 7"/>
          <p:cNvSpPr txBox="1"/>
          <p:nvPr/>
        </p:nvSpPr>
        <p:spPr>
          <a:xfrm>
            <a:off x="1163651" y="961973"/>
            <a:ext cx="547459" cy="347186"/>
          </a:xfrm>
          <a:prstGeom prst="rect">
            <a:avLst/>
          </a:prstGeom>
        </p:spPr>
        <p:txBody>
          <a:bodyPr lIns="0" tIns="0" rIns="0" bIns="0" rtlCol="0" anchor="t">
            <a:spAutoFit/>
          </a:bodyPr>
          <a:lstStyle/>
          <a:p>
            <a:pPr marL="0" lvl="0" indent="0" algn="ctr">
              <a:lnSpc>
                <a:spcPts val="2730"/>
              </a:lnSpc>
            </a:pPr>
            <a:r>
              <a:rPr lang="en-US" sz="2100" spc="-63">
                <a:solidFill>
                  <a:srgbClr val="E45F14"/>
                </a:solidFill>
                <a:latin typeface="Roboto"/>
              </a:rPr>
              <a:t>02</a:t>
            </a:r>
          </a:p>
        </p:txBody>
      </p:sp>
      <p:sp>
        <p:nvSpPr>
          <p:cNvPr id="8" name="TextBox 8"/>
          <p:cNvSpPr txBox="1"/>
          <p:nvPr/>
        </p:nvSpPr>
        <p:spPr>
          <a:xfrm>
            <a:off x="833741" y="1809276"/>
            <a:ext cx="9569175" cy="7019115"/>
          </a:xfrm>
          <a:prstGeom prst="rect">
            <a:avLst/>
          </a:prstGeom>
        </p:spPr>
        <p:txBody>
          <a:bodyPr lIns="0" tIns="0" rIns="0" bIns="0" rtlCol="0" anchor="t">
            <a:spAutoFit/>
          </a:bodyPr>
          <a:lstStyle/>
          <a:p>
            <a:pPr algn="ctr">
              <a:lnSpc>
                <a:spcPts val="4264"/>
              </a:lnSpc>
            </a:pPr>
            <a:r>
              <a:rPr lang="en-US" sz="3046">
                <a:solidFill>
                  <a:srgbClr val="000000"/>
                </a:solidFill>
                <a:latin typeface="Open Sans Light Bold"/>
              </a:rPr>
              <a:t>Жарықбаев Құбығұл Бозайұлы - 1929 жылы Ақтөбе облысы Алға ауданы Көкбұлақ ауылында дүниеге келген. Ғалым, педагогика ғылымдарының докторы, профессор. Қазақстанның еңбек сіңірген ғылым және техника қайраткері. </a:t>
            </a:r>
          </a:p>
          <a:p>
            <a:pPr algn="ctr">
              <a:lnSpc>
                <a:spcPts val="4264"/>
              </a:lnSpc>
            </a:pPr>
            <a:r>
              <a:rPr lang="en-US" sz="3046">
                <a:solidFill>
                  <a:srgbClr val="000000"/>
                </a:solidFill>
                <a:latin typeface="Open Sans Light Bold"/>
              </a:rPr>
              <a:t>Ғылыми-зерттеу жұмыстарының негізгі бағыты: Қазақстандагы психологиялық және педагогикалық ой-пікірлердің даму тарихы, этнопсихология мәселелері. Ол Алаш қайраткерлерінің психологиялық және педагогикалық мұралары жөнінде бірқатар ғылыми еңбектер жазған.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0870513" y="1262115"/>
            <a:ext cx="7772485" cy="7762769"/>
          </a:xfrm>
          <a:prstGeom prst="rect">
            <a:avLst/>
          </a:prstGeom>
        </p:spPr>
      </p:pic>
      <p:grpSp>
        <p:nvGrpSpPr>
          <p:cNvPr id="3" name="Group 3"/>
          <p:cNvGrpSpPr>
            <a:grpSpLocks noChangeAspect="1"/>
          </p:cNvGrpSpPr>
          <p:nvPr/>
        </p:nvGrpSpPr>
        <p:grpSpPr>
          <a:xfrm>
            <a:off x="11481836" y="1868593"/>
            <a:ext cx="6549840" cy="6549813"/>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print"/>
              <a:stretch>
                <a:fillRect t="-21542" b="-21542"/>
              </a:stretch>
            </a:blipFill>
          </p:spPr>
        </p:sp>
      </p:grpSp>
      <p:sp>
        <p:nvSpPr>
          <p:cNvPr id="5" name="TextBox 5"/>
          <p:cNvSpPr txBox="1"/>
          <p:nvPr/>
        </p:nvSpPr>
        <p:spPr>
          <a:xfrm>
            <a:off x="354580" y="962025"/>
            <a:ext cx="10216015" cy="8370099"/>
          </a:xfrm>
          <a:prstGeom prst="rect">
            <a:avLst/>
          </a:prstGeom>
        </p:spPr>
        <p:txBody>
          <a:bodyPr lIns="0" tIns="0" rIns="0" bIns="0" rtlCol="0" anchor="t">
            <a:spAutoFit/>
          </a:bodyPr>
          <a:lstStyle/>
          <a:p>
            <a:pPr algn="ctr">
              <a:lnSpc>
                <a:spcPts val="4401"/>
              </a:lnSpc>
            </a:pPr>
            <a:r>
              <a:rPr lang="en-US" sz="3144">
                <a:solidFill>
                  <a:srgbClr val="000000"/>
                </a:solidFill>
                <a:latin typeface="Open Sans Light Bold"/>
              </a:rPr>
              <a:t>Оның монографияларының ішінде " қазақтың психологиялық ойы. Оның дамуының негізгі кезеңдері" (Алматы: Нұр-Принт, 2016) атты кітабын және "ХХ ғасырдағы Қазақстанның психологиялық ғылымы" кітабын (Алматы: Қазақ университеті, 2002) бар. Олар оқырмандардың назарын қоғам өмірінің, отбасы мен жеке тұлғаның психологиялық сұрақтарына аударды, осы сұрақтарға жауап бере алатын ғылыммен таныстырды. Жарикбаев психология бойынша ғылыми мақалалар мен оқу құралдарының жинағын басып шығаруды ұйымдастыра білді, авторлық ұжымдарды жинап, басылымдарды редакциялады.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976139" y="0"/>
            <a:ext cx="1952277" cy="10272836"/>
            <a:chOff x="0" y="0"/>
            <a:chExt cx="660400" cy="3475009"/>
          </a:xfrm>
        </p:grpSpPr>
        <p:sp>
          <p:nvSpPr>
            <p:cNvPr id="3" name="Freeform 3"/>
            <p:cNvSpPr/>
            <p:nvPr/>
          </p:nvSpPr>
          <p:spPr>
            <a:xfrm>
              <a:off x="0" y="0"/>
              <a:ext cx="660400" cy="3475009"/>
            </a:xfrm>
            <a:custGeom>
              <a:avLst/>
              <a:gdLst/>
              <a:ahLst/>
              <a:cxnLst/>
              <a:rect l="l" t="t" r="r" b="b"/>
              <a:pathLst>
                <a:path w="660400" h="3475009">
                  <a:moveTo>
                    <a:pt x="535940" y="3475009"/>
                  </a:moveTo>
                  <a:lnTo>
                    <a:pt x="124460" y="3475009"/>
                  </a:lnTo>
                  <a:cubicBezTo>
                    <a:pt x="55880" y="3475009"/>
                    <a:pt x="0" y="3419129"/>
                    <a:pt x="0" y="3350549"/>
                  </a:cubicBezTo>
                  <a:lnTo>
                    <a:pt x="0" y="124460"/>
                  </a:lnTo>
                  <a:cubicBezTo>
                    <a:pt x="0" y="55880"/>
                    <a:pt x="55880" y="0"/>
                    <a:pt x="124460" y="0"/>
                  </a:cubicBezTo>
                  <a:lnTo>
                    <a:pt x="535940" y="0"/>
                  </a:lnTo>
                  <a:cubicBezTo>
                    <a:pt x="604520" y="0"/>
                    <a:pt x="660400" y="55880"/>
                    <a:pt x="660400" y="124460"/>
                  </a:cubicBezTo>
                  <a:lnTo>
                    <a:pt x="660400" y="3350549"/>
                  </a:lnTo>
                  <a:cubicBezTo>
                    <a:pt x="660400" y="3419129"/>
                    <a:pt x="604520" y="3475009"/>
                    <a:pt x="535940" y="3475009"/>
                  </a:cubicBezTo>
                  <a:close/>
                </a:path>
              </a:pathLst>
            </a:custGeom>
            <a:solidFill>
              <a:srgbClr val="F6D8B6"/>
            </a:solidFill>
          </p:spPr>
        </p:sp>
      </p:grpSp>
      <p:sp>
        <p:nvSpPr>
          <p:cNvPr id="4" name="TextBox 4"/>
          <p:cNvSpPr txBox="1"/>
          <p:nvPr/>
        </p:nvSpPr>
        <p:spPr>
          <a:xfrm>
            <a:off x="1481581" y="1008519"/>
            <a:ext cx="15324838" cy="7650662"/>
          </a:xfrm>
          <a:prstGeom prst="rect">
            <a:avLst/>
          </a:prstGeom>
        </p:spPr>
        <p:txBody>
          <a:bodyPr lIns="0" tIns="0" rIns="0" bIns="0" rtlCol="0" anchor="t">
            <a:spAutoFit/>
          </a:bodyPr>
          <a:lstStyle/>
          <a:p>
            <a:pPr algn="just">
              <a:lnSpc>
                <a:spcPts val="4314"/>
              </a:lnSpc>
            </a:pPr>
            <a:r>
              <a:rPr lang="en-US" sz="3081">
                <a:solidFill>
                  <a:srgbClr val="000000"/>
                </a:solidFill>
                <a:latin typeface="Open Sans Light Bold"/>
              </a:rPr>
              <a:t>     Қ.Б. Жарықбаев қазақтардың ежелгі заманнан психологиялық ой-пікірінің тарихын, Қазақстан мен жас егеменді Республикадағы жаңа және қазіргі кезеңдегі психологиялық ғылымның тарихын зерттеуші, білуші болған. Республикада орын алған психология бойынша барлық оқиғалар мен жарияланымдарды байқаушы және фиксатор, фактілерді қажымас жинаушы болды. КСРО психологтар қоғамының Қазақстандық бөлімшесінің өмірі туралы мәліметтер, "психологияда кім бар" сияқты ақпарат — мұның бәрі ғалымдармен библиографиялық, энциклопедиялық басылымдарда, сондай-ақ мерейтойлық күндерге арналған "психология мәселелері" журналында жарияланған шолу мақалаларында басылған. Мақаланың бұл түрі КСРО-ның он бес Республикасындағы психологиялық ғылымның жетістіктерінің панорамасын берді. Ол Бүкілодақтық психологтар съездері мен көптеген конференциялардың тұрақты қатысушысы болды.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extBox 2"/>
          <p:cNvSpPr txBox="1"/>
          <p:nvPr/>
        </p:nvSpPr>
        <p:spPr>
          <a:xfrm>
            <a:off x="5887380" y="962025"/>
            <a:ext cx="11731822" cy="8441789"/>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Light Bold"/>
              </a:rPr>
              <a:t>   Оның шығармаларының тақырыбы Қазақ ағартушылары, әдебиетшілер — Ы.Алтынсарин, Абай Құнанбаев, Шоқан Уәлиханов, Түсіпбек Аймауытов және басқалардың көзқарастары болды. Соңғы жылдары Қ.Б. Жарықбаев қазақ ғалымы, педагог және психологы, мемлекет қайраткері, дипломат Төлеген Тәжібаев туралы көп ойланып, жазған. Бір қызығы, Т.Т. Тәжібаев жас кезінен біздің қаламен байланысты болған. Ленинградта коммунистік тәрбие академиясында оқыды, осы жерде К.Д. Ушинскийдің педагогикалық көзқарастары туралы кандидаттық диссертация дайындады және қорғады.</a:t>
            </a:r>
          </a:p>
        </p:txBody>
      </p:sp>
      <p:pic>
        <p:nvPicPr>
          <p:cNvPr id="3" name="Picture 3"/>
          <p:cNvPicPr>
            <a:picLocks noChangeAspect="1"/>
          </p:cNvPicPr>
          <p:nvPr/>
        </p:nvPicPr>
        <p:blipFill>
          <a:blip r:embed="rId2" cstate="print"/>
          <a:srcRect l="12036" r="12036"/>
          <a:stretch>
            <a:fillRect/>
          </a:stretch>
        </p:blipFill>
        <p:spPr>
          <a:xfrm>
            <a:off x="-288240" y="0"/>
            <a:ext cx="5488114" cy="108388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 on table">
            <a:extLst>
              <a:ext uri="{FF2B5EF4-FFF2-40B4-BE49-F238E27FC236}">
                <a16:creationId xmlns="" xmlns:a16="http://schemas.microsoft.com/office/drawing/2014/main" id="{0D854012-82C6-4216-84FB-8D85595E9D4E}"/>
              </a:ext>
            </a:extLst>
          </p:cNvPr>
          <p:cNvPicPr>
            <a:picLocks noChangeAspect="1"/>
          </p:cNvPicPr>
          <p:nvPr/>
        </p:nvPicPr>
        <p:blipFill rotWithShape="1">
          <a:blip r:embed="rId2" cstate="print"/>
          <a:srcRect l="11632" r="45799" b="-1"/>
          <a:stretch/>
        </p:blipFill>
        <p:spPr>
          <a:xfrm>
            <a:off x="-2" y="15"/>
            <a:ext cx="6560319" cy="10286985"/>
          </a:xfrm>
          <a:prstGeom prst="rect">
            <a:avLst/>
          </a:prstGeom>
        </p:spPr>
      </p:pic>
      <p:sp>
        <p:nvSpPr>
          <p:cNvPr id="3" name="TextBox 2">
            <a:extLst>
              <a:ext uri="{FF2B5EF4-FFF2-40B4-BE49-F238E27FC236}">
                <a16:creationId xmlns="" xmlns:a16="http://schemas.microsoft.com/office/drawing/2014/main" id="{7E7FE8AB-6695-48B8-9E80-76EC92170B65}"/>
              </a:ext>
            </a:extLst>
          </p:cNvPr>
          <p:cNvSpPr txBox="1"/>
          <p:nvPr/>
        </p:nvSpPr>
        <p:spPr>
          <a:xfrm>
            <a:off x="7791576" y="1744578"/>
            <a:ext cx="9265164" cy="5372100"/>
          </a:xfrm>
          <a:prstGeom prst="rect">
            <a:avLst/>
          </a:prstGeom>
        </p:spPr>
        <p:txBody>
          <a:bodyPr vert="horz" lIns="137160" tIns="68580" rIns="137160" bIns="68580" rtlCol="0">
            <a:noAutofit/>
          </a:bodyPr>
          <a:lstStyle/>
          <a:p>
            <a:pPr marL="576072" algn="just" defTabSz="1371600">
              <a:lnSpc>
                <a:spcPct val="94000"/>
              </a:lnSpc>
              <a:spcAft>
                <a:spcPts val="300"/>
              </a:spcAft>
              <a:buFont typeface="Franklin Gothic Book" panose="020B0503020102020204" pitchFamily="34" charset="0"/>
            </a:pPr>
            <a:r>
              <a:rPr lang="kk-KZ" sz="3600" dirty="0">
                <a:solidFill>
                  <a:schemeClr val="tx2"/>
                </a:solidFill>
                <a:latin typeface="Times New Roman" panose="02020603050405020304" pitchFamily="18" charset="0"/>
                <a:cs typeface="Times New Roman" panose="02020603050405020304" pitchFamily="18" charset="0"/>
              </a:rPr>
              <a:t>Қ.Б. Жарықбаев  әсіресе өзінің гылыми жетекшісі - Ресей Білім академиясының академии, психология ғылымдарынын, докторы, профессор Артур Владимирович Петровскийге аса қарыздар. Өйткені аты элемге әйгілі мэскеулік галым Қ.Б.Жарықбаевтың 13 психология тарихы саласындағы зерттеулеріне бағыт-бағдар беріп, үнемі қамқорлық жасап келеді. 1982 жылы ол К иевтің М. Горький аты ндағы мемлекетік педагогикалық институтында «Қазан төңкерісіне дейінгі Қазақстандағы педагогикалық ой-пікірлердің дамуы» тақырыбында докторлық диссертация қорғайды.</a:t>
            </a:r>
          </a:p>
        </p:txBody>
      </p:sp>
    </p:spTree>
    <p:extLst>
      <p:ext uri="{BB962C8B-B14F-4D97-AF65-F5344CB8AC3E}">
        <p14:creationId xmlns="" xmlns:p14="http://schemas.microsoft.com/office/powerpoint/2010/main" val="317758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0DA3CB8-A659-4A21-8FAB-298158FF2BED}"/>
              </a:ext>
            </a:extLst>
          </p:cNvPr>
          <p:cNvSpPr txBox="1"/>
          <p:nvPr/>
        </p:nvSpPr>
        <p:spPr>
          <a:xfrm>
            <a:off x="717143" y="1659194"/>
            <a:ext cx="9165711" cy="7344698"/>
          </a:xfrm>
          <a:prstGeom prst="rect">
            <a:avLst/>
          </a:prstGeom>
        </p:spPr>
        <p:txBody>
          <a:bodyPr vert="horz" lIns="137160" tIns="68580" rIns="137160" bIns="68580" rtlCol="0">
            <a:normAutofit lnSpcReduction="10000"/>
          </a:bodyPr>
          <a:lstStyle/>
          <a:p>
            <a:pPr marL="576072" algn="just" defTabSz="1371600">
              <a:lnSpc>
                <a:spcPct val="94000"/>
              </a:lnSpc>
              <a:spcAft>
                <a:spcPts val="300"/>
              </a:spcAft>
              <a:buFont typeface="Franklin Gothic Book" panose="020B0503020102020204" pitchFamily="34" charset="0"/>
            </a:pPr>
            <a:r>
              <a:rPr lang="kk-KZ" sz="3600" dirty="0">
                <a:solidFill>
                  <a:schemeClr val="tx2"/>
                </a:solidFill>
                <a:latin typeface="Times New Roman" panose="02020603050405020304" pitchFamily="18" charset="0"/>
                <a:cs typeface="Times New Roman" panose="02020603050405020304" pitchFamily="18" charset="0"/>
              </a:rPr>
              <a:t>Қ.Б. Жарықбаев 60 жылға жуық республикамыздың жоғарғы оқу орындарында (Қызылорда, Шымкент, Алматы) қызмет істеп келген. Ол әріптестерімен бірге елдегі психология, педагогика саласындағы ғылыми кадрларды топтастыруға белсене қатысты. Мәселен, 1992 жылы бір топ қазақ ғалымдарымен бірге (X. Арғынов, М. Қүдайқүлов, Ж. Намазбаева, Ә. Сейтешов т.б.) ол педагогикалық, ғылымдар бойынша докторлық. диссертация корғайтын кеңес ашу мәселесін тиісті орындарға жеткізіп, мүның жүзеге ауысуына үйтқы болды.</a:t>
            </a:r>
          </a:p>
        </p:txBody>
      </p:sp>
      <p:pic>
        <p:nvPicPr>
          <p:cNvPr id="19" name="Picture 4" descr="Metal tic-tac-toe game pieces">
            <a:extLst>
              <a:ext uri="{FF2B5EF4-FFF2-40B4-BE49-F238E27FC236}">
                <a16:creationId xmlns="" xmlns:a16="http://schemas.microsoft.com/office/drawing/2014/main" id="{8DDC7429-27A5-49B4-A410-B66163756C7A}"/>
              </a:ext>
            </a:extLst>
          </p:cNvPr>
          <p:cNvPicPr>
            <a:picLocks noChangeAspect="1"/>
          </p:cNvPicPr>
          <p:nvPr/>
        </p:nvPicPr>
        <p:blipFill rotWithShape="1">
          <a:blip r:embed="rId2" cstate="print"/>
          <a:srcRect l="18174" r="31741"/>
          <a:stretch/>
        </p:blipFill>
        <p:spPr>
          <a:xfrm>
            <a:off x="11418391" y="15"/>
            <a:ext cx="6869609" cy="10286985"/>
          </a:xfrm>
          <a:prstGeom prst="rect">
            <a:avLst/>
          </a:prstGeom>
        </p:spPr>
      </p:pic>
    </p:spTree>
    <p:extLst>
      <p:ext uri="{BB962C8B-B14F-4D97-AF65-F5344CB8AC3E}">
        <p14:creationId xmlns="" xmlns:p14="http://schemas.microsoft.com/office/powerpoint/2010/main" val="84109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3DA08CB-BCED-4801-B6A7-E1B26BCA26DF}"/>
              </a:ext>
            </a:extLst>
          </p:cNvPr>
          <p:cNvSpPr txBox="1"/>
          <p:nvPr/>
        </p:nvSpPr>
        <p:spPr>
          <a:xfrm>
            <a:off x="2415971" y="1661774"/>
            <a:ext cx="14330825" cy="7294305"/>
          </a:xfrm>
          <a:prstGeom prst="rect">
            <a:avLst/>
          </a:prstGeom>
          <a:noFill/>
        </p:spPr>
        <p:txBody>
          <a:bodyPr wrap="square">
            <a:spAutoFit/>
          </a:bodyPr>
          <a:lstStyle/>
          <a:p>
            <a:pPr algn="just"/>
            <a:r>
              <a:rPr lang="ru-RU" sz="3600" dirty="0" err="1">
                <a:solidFill>
                  <a:srgbClr val="202122"/>
                </a:solidFill>
                <a:latin typeface="Times New Roman" panose="02020603050405020304" pitchFamily="18" charset="0"/>
                <a:cs typeface="Times New Roman" panose="02020603050405020304" pitchFamily="18" charset="0"/>
              </a:rPr>
              <a:t>Жарықбаев</a:t>
            </a:r>
            <a:r>
              <a:rPr lang="ru-RU" sz="3600" dirty="0">
                <a:solidFill>
                  <a:srgbClr val="202122"/>
                </a:solidFill>
                <a:latin typeface="Times New Roman" panose="02020603050405020304" pitchFamily="18" charset="0"/>
                <a:cs typeface="Times New Roman" panose="02020603050405020304" pitchFamily="18" charset="0"/>
              </a:rPr>
              <a:t> </a:t>
            </a:r>
            <a:r>
              <a:rPr lang="ru-RU" sz="3600" dirty="0" err="1">
                <a:solidFill>
                  <a:srgbClr val="202122"/>
                </a:solidFill>
                <a:latin typeface="Times New Roman" panose="02020603050405020304" pitchFamily="18" charset="0"/>
                <a:cs typeface="Times New Roman" panose="02020603050405020304" pitchFamily="18" charset="0"/>
              </a:rPr>
              <a:t>Құбығұл</a:t>
            </a:r>
            <a:r>
              <a:rPr lang="ru-RU" sz="3600" dirty="0">
                <a:solidFill>
                  <a:srgbClr val="202122"/>
                </a:solidFill>
                <a:latin typeface="Times New Roman" panose="02020603050405020304" pitchFamily="18" charset="0"/>
                <a:cs typeface="Times New Roman" panose="02020603050405020304" pitchFamily="18" charset="0"/>
              </a:rPr>
              <a:t> </a:t>
            </a:r>
            <a:r>
              <a:rPr lang="ru-RU" sz="3600" dirty="0" err="1">
                <a:solidFill>
                  <a:srgbClr val="202122"/>
                </a:solidFill>
                <a:latin typeface="Times New Roman" panose="02020603050405020304" pitchFamily="18" charset="0"/>
                <a:cs typeface="Times New Roman" panose="02020603050405020304" pitchFamily="18" charset="0"/>
              </a:rPr>
              <a:t>Бозайұлы</a:t>
            </a:r>
            <a:r>
              <a:rPr lang="ru-RU" sz="3600" b="1" i="1" dirty="0">
                <a:solidFill>
                  <a:srgbClr val="202122"/>
                </a:solidFill>
                <a:latin typeface="Arial" panose="020B0604020202020204" pitchFamily="34" charset="0"/>
              </a:rPr>
              <a:t> – </a:t>
            </a:r>
            <a:r>
              <a:rPr lang="kk-KZ" sz="3600" dirty="0">
                <a:latin typeface="Times New Roman" panose="02020603050405020304" pitchFamily="18" charset="0"/>
                <a:cs typeface="Times New Roman" panose="02020603050405020304" pitchFamily="18" charset="0"/>
              </a:rPr>
              <a:t>ол философия және саясаттану факультетіндегі 14 жалпы жэне этникалық психология кафедрасының профессоры, 900-ге жуық мақалалардың, 60-тан астам жеке еңбектердің авторы. Бұлардың ішіндегі көлемділері: «Қазақстанда психологиялық ой-пікірлердің дамуы» (1968), «Қазақ психологиясының тарихы» (1996), «Қазақтың тэлімдік ой-пікір антологиясы» (1994-1998), «Қазақстандағы ғылыми психологиясының қалыптасуы мен дамуы» (2002-2006), «Жантану атауларының түсіндірме сөздігі (2006), «Ж. Аймауытовтың психологиялық көзқарастары» (2006), «Халел Досмухамедовтың, психологиялық көзқарастары» (2008) т.б. деп аталатын монографиялар мен педагоггік училище мен педагогикалық институттарға арналған «Психология» окулықтары (1962, 1970, 1982, 1994, 2002, 2005, 2006, 2008), т.б.</a:t>
            </a:r>
          </a:p>
        </p:txBody>
      </p:sp>
    </p:spTree>
    <p:extLst>
      <p:ext uri="{BB962C8B-B14F-4D97-AF65-F5344CB8AC3E}">
        <p14:creationId xmlns="" xmlns:p14="http://schemas.microsoft.com/office/powerpoint/2010/main" val="289398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6A42F6D-F3BD-4429-B86F-74AF2F1C6B68}"/>
              </a:ext>
            </a:extLst>
          </p:cNvPr>
          <p:cNvSpPr txBox="1"/>
          <p:nvPr/>
        </p:nvSpPr>
        <p:spPr>
          <a:xfrm>
            <a:off x="3119282" y="2027262"/>
            <a:ext cx="13185059" cy="6186309"/>
          </a:xfrm>
          <a:prstGeom prst="rect">
            <a:avLst/>
          </a:prstGeom>
          <a:noFill/>
        </p:spPr>
        <p:txBody>
          <a:bodyPr wrap="square">
            <a:spAutoFit/>
          </a:bodyPr>
          <a:lstStyle/>
          <a:p>
            <a:pPr algn="just"/>
            <a:r>
              <a:rPr lang="kk-KZ" sz="3600" dirty="0">
                <a:latin typeface="Times New Roman" panose="02020603050405020304" pitchFamily="18" charset="0"/>
                <a:cs typeface="Times New Roman" panose="02020603050405020304" pitchFamily="18" charset="0"/>
              </a:rPr>
              <a:t>Ғалым еңбектері психология тарихи жэне этнопсихологиям ен ғана ш ектелмейді. Ол сондай-ақ педагогикалық, жас ерекшелік, элеуметтік этностық психология салаларында жарық көрген, көптеген енбектердің авторы. Ауыл тұрғындардың психологиялық ерекшеліктері, баланы мектепке дайындаудың психологиялық мэселелері, көп этносты Қазақстандағы от басы тәрбиесі, ұстаздар ұжымы ынтымақтастыгының психологиялық астарлары, жастардың еңбек тэрбиесі мен мамандық тандау, ақыл-ой, сезім, ерік-жігер қасиеттерінің қалыптасуы секілді толып жатқан тэлімдік сипатта жарық көрген еңбектер - осы айтылғанның айғағы.</a:t>
            </a:r>
          </a:p>
        </p:txBody>
      </p:sp>
    </p:spTree>
    <p:extLst>
      <p:ext uri="{BB962C8B-B14F-4D97-AF65-F5344CB8AC3E}">
        <p14:creationId xmlns="" xmlns:p14="http://schemas.microsoft.com/office/powerpoint/2010/main" val="3784888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779</Words>
  <Application>Microsoft Office PowerPoint</Application>
  <PresentationFormat>Произвольный</PresentationFormat>
  <Paragraphs>17</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Roboto</vt:lpstr>
      <vt:lpstr>Calibri</vt:lpstr>
      <vt:lpstr>Open Sans Light</vt:lpstr>
      <vt:lpstr>Open Sans Light Bold</vt:lpstr>
      <vt:lpstr>Times New Roman</vt:lpstr>
      <vt:lpstr>Franklin Gothic Book</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Жарықбаев Құбығұл Бозайұлы - 1929 жылы Ақтөбе облысы Алға ауданы Көкбұлақ ауылында дүниеге келген. Ғалым, педагогика ғылымдарының докторы, профессор. Қазақстанның еңбек сіңірген ғылым және техника қайраткері. 1946 жылы Ақтөбе мұғалімдер институтын және</dc:title>
  <cp:lastModifiedBy>Lenovo</cp:lastModifiedBy>
  <cp:revision>4</cp:revision>
  <dcterms:created xsi:type="dcterms:W3CDTF">2006-08-16T00:00:00Z</dcterms:created>
  <dcterms:modified xsi:type="dcterms:W3CDTF">2022-09-08T08:22:43Z</dcterms:modified>
  <dc:identifier>DAEzFMtxiGE</dc:identifier>
</cp:coreProperties>
</file>